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2" r:id="rId9"/>
    <p:sldId id="273" r:id="rId10"/>
    <p:sldId id="261" r:id="rId11"/>
    <p:sldId id="274" r:id="rId12"/>
    <p:sldId id="262" r:id="rId13"/>
    <p:sldId id="276" r:id="rId14"/>
    <p:sldId id="264" r:id="rId15"/>
    <p:sldId id="265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3" autoAdjust="0"/>
    <p:restoredTop sz="80817" autoAdjust="0"/>
  </p:normalViewPr>
  <p:slideViewPr>
    <p:cSldViewPr>
      <p:cViewPr>
        <p:scale>
          <a:sx n="76" d="100"/>
          <a:sy n="76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BE017-557C-45E5-8950-B68A87F168B2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FC4DC-455A-4757-BF7F-256920BEF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C4DC-455A-4757-BF7F-256920BEF4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82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Физкультурные занятия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направлены на обучение двигательным умениям и навыкам. Регулярные занятия физкультурой укрепляют организм и способствуют повышению иммунитета.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C4DC-455A-4757-BF7F-256920BEF41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10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Коррекционные технологии: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Артикуляционная гимнастика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упражнения для тренировки органов артикуляции (губ, языка, нижней челюсти), необходимые для правильного звукопроизношения, помогает быстрее «поставить» правильное звукопроизношение, преодолеть уже сложившиеся нарушения. С детьми, имеющие дефекты звукопроизношения, должен заниматься логопед.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Технология музыкального воздействия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Музыка обладает сильным психологическим воздействием на детей. Она влияет на состояние нервной системы (успокаивает, расслабляет или, наоборот, будоражит, возбуждает), вызывает различные эмоциональные состояния (от умиротворенности, покоя и гармонии до беспокойства, подавленности или агрессии). В связи с этим важно обратить внимание на то, какую музыку слушаем мы и наши дети. При использовании музыки помню об особенностях воздействия характера мелодии, ритма и громкости на психическое состояние детей. Спокойная музыка, вызывающая ощущения радости, покоя, любви, способна гармонизировать эмоциональное состояние маленького слушателя, а также развивать концентрацию внимания. Также музыку использую перед сном, чтобы помочь с трудом засыпающим детям успокоиться и расслабиться. Когда дети лягут в постель, включаю спокойную, тихую, мелодичную, мягкую музыку и прошу их закрыть глаза и представить себя в лесу, на берегу моря, в саду или в любом другом месте, которое вызывает у них положительные эмоции. Обращаю внимание детей на то, как расслабляется и отдыхает каждая часть их тела.</a:t>
            </a:r>
          </a:p>
          <a:p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Сказкотерапия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используется для психотерапевтической и развивающей работы. Сказку может рассказывать взрослый, либо это может быть групповое рассказывание. Сказки не только читаем, но и обсуждаем с детьми. Дети очень любят «олицетворять» их, обыгрывать. Для этого используется кукольный театр, ролевые игры, в которых дети перевоплощаются в разных сказочных героев. Дети постарше также сами сочиняют сказки, ведь придуманная сказка ребёнком, открывающая суть проблемы - основа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сказкотерапии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Через сказку можно узнать о таких переживаниях детей, которые они сами толком не осознают, или стесняются обсуждать их со взрослыми.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каждая из рассмотренных технологий имеет оздоровительную направленность, а используемая в комплексе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здоровьесберегающая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деятельность в итоге формирует у ребёнка привычку к здоровому образу жизни.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C4DC-455A-4757-BF7F-256920BEF41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14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C4DC-455A-4757-BF7F-256920BEF41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7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нашей группе созданы педагогические условия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здоровьесберегающего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процесса воспитания и развития детей, основными из которых являются: организация разных видов деятельности детей в игровой форме; построение образовательного процесса дошкольников; оснащение детей оборудованием, игрушками, играми, игровыми упражнениями и пособиями. </a:t>
            </a:r>
            <a:endParaRPr lang="ru-RU" dirty="0" smtClean="0">
              <a:effectLst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Технологии сохранения и стимулирования здоровья: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Ритмопластика.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Динамические паузы Релаксация.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Пальчиковая гимнастика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Гимнастика для глаз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Дыхательная гимнастика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Бодрящая гимнастика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Здоровьесберегающие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образовательные технологии – это в первую очередь технология воспитания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валеологической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культуры или культуры здоровья детей. Цель этих технологий - становление осознанного отношения ребёнка к здоровью и жизни человека, накопление знаний о здоровье и развитие умения оберегать, поддерживать и сохранять его, обретение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валеологической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компетентности, позволяющей дошкольнику самостоятельно и эффективно решать задачи здорового образа жизни и безопасного поведения. Иными словами, нам важно достичь такого результата, чтобы наши дети, переступая порог « взрослой жизни», не только имели высокий потенциал здоровья, позволяющий вести здоровый образ жизни, но и имели багаж знаний, позволяющий им делать это правильно.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C4DC-455A-4757-BF7F-256920BEF4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01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Ритмопластика.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 время занятий у детей развивается музыкальный слух, чувство ритма, гибкость и пластичность, формируется правильная осанка. Обращается внимание на художественную ценность, величину физической нагрузки и её соразмерность возрастным показаниям ребенка.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C4DC-455A-4757-BF7F-256920BEF4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5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Динамические паузы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проводятся во время занятий, 2-5 мин., по мере утомляемости детей. Во время их проведения включаются элементы гимнастики для глаз, дыхательной, пальчиковой и других в зависимости от вида занятия.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C4DC-455A-4757-BF7F-256920BEF4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9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Подвижные и спортивные игры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проводятся ежедневно как часть физкультурного занятия, а также на прогулке, в групповой комнате - малой, со средней степенью подвижности. Игры подбираются в соответствии с возрастом ребёнка, местом и временем её проведения.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C4DC-455A-4757-BF7F-256920BEF41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1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Пальчиковая гимнастика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проводится индивидуально, либо с подгруппой детей ежедневно. Тренирует мелкую моторику, стимулирует речь, пространственное мышление, внимание, кровообращение, воображение, быстроту реакции. Полезна всем детям, особенно с речевыми проблемами. Проводится в любой удобный отрезок времени.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C4DC-455A-4757-BF7F-256920BEF4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822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Дыхательная гимнастика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проводится в различных формах физкультурно-оздоровительной работы. У детей активизируется кислородный обмен во всех тканях организма, что способствует нормализации и оптимизации его работы в целом.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Бодрящая гимнастика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проводится ежедневно после дневного сна 5-10 мин. В её комплекс входят упражнения на кроватках на пробуждение, упражнения на коррекцию плоскостопия, воспитания правильной осанки, обширное умывание.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C4DC-455A-4757-BF7F-256920BEF41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627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Технологии обучения здоровому образу жизни: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Утренняя гимнастика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проводится ежедневно. У детей формируются ритмические умения и навыки.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Серия занятий «Азбука здоровья».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бы много воспитатели и родители ни делали для здоровья наших детей, результат будет недостаточен, если к этому процессу не подключить самого ребенка. Он может многое сделать для себя самого, нужно только научить его этому. Для этого у нас проводятся занятия по познанию и индивидуальная работа по следующим темам: «Я и мое тело», «Мой организм», «Глаза - орган зрения», и т.д.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Самомассаж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массаж, выполняемый самим ребёнком. Он улучшает кровообращение, помогает нормализовать работу внутренних органов, улучшить осанку. Он способствует не только физическому укреплению человека, но и оздоровлению его психики. Самомассаж проводится в игровой форме в виде пятиминутного занятия или в виде динамической паузы на занятиях. Весёлые стихи, яркие образы, обыгрывающие массажные движения, их простота, доступность, возможность использования в различной обстановке делают его для ребенка доступным и интересным.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C4DC-455A-4757-BF7F-256920BEF4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62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Активный отдых.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проведении досугов, праздников все дети приобщаются к непосредственному участию в различных состязаниях, соревнованиях, с увлечением выполняют двигательные задания, при этом дети ведут себя более непосредственно чем на физкультурном занятии, и эта раскованность позволяет им двигаться без особого напряжения. При этом используются те двигательные навыки и умения, которыми они уже прочно овладели, поэтому у детей проявляется своеобразный артистизм, эстетичность в движениях.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участке детского сада имеется спортивное оборудование, которое позволяет обеспечить максимальную двигательную активность детей на прогулке.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C4DC-455A-4757-BF7F-256920BEF41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6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4AC9D4-987F-45A0-A552-392015971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9D4-987F-45A0-A552-392015971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9D4-987F-45A0-A552-392015971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4AC9D4-987F-45A0-A552-392015971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9D4-987F-45A0-A552-3920159719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9D4-987F-45A0-A552-392015971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B4AC9D4-987F-45A0-A552-3920159719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9D4-987F-45A0-A552-392015971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9D4-987F-45A0-A552-392015971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9D4-987F-45A0-A552-392015971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2178-DE76-466F-8F35-E8D3CC4C82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C9D4-987F-45A0-A552-3920159719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992178-DE76-466F-8F35-E8D3CC4C82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4AC9D4-987F-45A0-A552-3920159719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7561" y="84104"/>
            <a:ext cx="8358246" cy="6715148"/>
          </a:xfrm>
          <a:prstGeom prst="rect">
            <a:avLst/>
          </a:prstGeom>
          <a:solidFill>
            <a:schemeClr val="bg1"/>
          </a:solidFill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214282" y="3357562"/>
            <a:ext cx="914400" cy="500066"/>
            <a:chOff x="285720" y="714356"/>
            <a:chExt cx="914400" cy="50006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85720" y="785794"/>
              <a:ext cx="914400" cy="357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мка 13"/>
            <p:cNvSpPr/>
            <p:nvPr/>
          </p:nvSpPr>
          <p:spPr>
            <a:xfrm>
              <a:off x="642910" y="714356"/>
              <a:ext cx="428628" cy="50006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14282" y="5429264"/>
            <a:ext cx="914400" cy="500066"/>
            <a:chOff x="285720" y="714356"/>
            <a:chExt cx="914400" cy="50006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85720" y="785794"/>
              <a:ext cx="914400" cy="357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мка 17"/>
            <p:cNvSpPr/>
            <p:nvPr/>
          </p:nvSpPr>
          <p:spPr>
            <a:xfrm>
              <a:off x="642910" y="714356"/>
              <a:ext cx="428628" cy="50006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14282" y="857232"/>
            <a:ext cx="914400" cy="500066"/>
            <a:chOff x="285720" y="714356"/>
            <a:chExt cx="914400" cy="50006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85720" y="785794"/>
              <a:ext cx="914400" cy="357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мка 20"/>
            <p:cNvSpPr/>
            <p:nvPr/>
          </p:nvSpPr>
          <p:spPr>
            <a:xfrm>
              <a:off x="642910" y="714356"/>
              <a:ext cx="428628" cy="50006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0425"/>
            <a:ext cx="7200800" cy="2162671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n-ea"/>
                <a:cs typeface="+mn-cs"/>
              </a:rPr>
              <a:t>«</a:t>
            </a:r>
            <a:r>
              <a:rPr lang="ru-RU" sz="3200" b="1" i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n-ea"/>
                <a:cs typeface="+mn-cs"/>
              </a:rPr>
              <a:t>Здоровьесберегающие</a:t>
            </a:r>
            <a:r>
              <a:rPr lang="ru-RU" sz="3200" b="1" i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n-ea"/>
                <a:cs typeface="+mn-cs"/>
              </a:rPr>
              <a:t> технологии в работе с детьми  дошкольного возраста».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691680" y="305009"/>
            <a:ext cx="61959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b="1" i="1" dirty="0" smtClean="0">
                <a:latin typeface="Georgia" pitchFamily="18" charset="0"/>
              </a:rPr>
              <a:t>МБДОУ ЦРР детский сад №21 «Малышок» </a:t>
            </a:r>
          </a:p>
          <a:p>
            <a:pPr eaLnBrk="1" hangingPunct="1"/>
            <a:r>
              <a:rPr lang="ru-RU" sz="1400" b="1" i="1" dirty="0" smtClean="0">
                <a:latin typeface="Georgia" pitchFamily="18" charset="0"/>
              </a:rPr>
              <a:t>г. Новоалтайска Алтайского края </a:t>
            </a:r>
            <a:endParaRPr lang="ru-RU" sz="1400" b="1" i="1" dirty="0">
              <a:latin typeface="Georgia" pitchFamily="18" charset="0"/>
            </a:endParaRPr>
          </a:p>
        </p:txBody>
      </p:sp>
      <p:sp>
        <p:nvSpPr>
          <p:cNvPr id="2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661392" y="4519086"/>
            <a:ext cx="64008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spcBef>
                <a:spcPts val="0"/>
              </a:spcBef>
            </a:pPr>
            <a:r>
              <a:rPr lang="ru-RU" sz="2000" b="1" i="1" dirty="0" smtClean="0">
                <a:solidFill>
                  <a:schemeClr val="tx1"/>
                </a:solidFill>
                <a:latin typeface="Georgia" pitchFamily="18" charset="0"/>
              </a:rPr>
              <a:t>Воспитатели группы №2 «Шустрики»:</a:t>
            </a:r>
          </a:p>
          <a:p>
            <a:pPr algn="r" eaLnBrk="1" hangingPunct="1">
              <a:spcBef>
                <a:spcPts val="0"/>
              </a:spcBef>
            </a:pPr>
            <a:r>
              <a:rPr lang="ru-RU" sz="2000" b="1" i="1" dirty="0" smtClean="0">
                <a:solidFill>
                  <a:schemeClr val="tx1"/>
                </a:solidFill>
                <a:latin typeface="Georgia" pitchFamily="18" charset="0"/>
              </a:rPr>
              <a:t>Елисеева Ирина Васильевна</a:t>
            </a:r>
          </a:p>
          <a:p>
            <a:pPr algn="r" eaLnBrk="1" hangingPunct="1">
              <a:spcBef>
                <a:spcPts val="0"/>
              </a:spcBef>
            </a:pPr>
            <a:r>
              <a:rPr lang="ru-RU" sz="2000" b="1" i="1" dirty="0" smtClean="0">
                <a:solidFill>
                  <a:schemeClr val="tx1"/>
                </a:solidFill>
                <a:latin typeface="Georgia" pitchFamily="18" charset="0"/>
              </a:rPr>
              <a:t>Федотьева Людмила Владимировна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733447" y="6278773"/>
            <a:ext cx="21124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i="1" dirty="0" smtClean="0">
                <a:latin typeface="Georgia" pitchFamily="18" charset="0"/>
              </a:rPr>
              <a:t>2014</a:t>
            </a:r>
            <a:endParaRPr lang="ru-RU" sz="1400" b="1" i="1" dirty="0">
              <a:latin typeface="Georgia" pitchFamily="18" charset="0"/>
            </a:endParaRPr>
          </a:p>
        </p:txBody>
      </p:sp>
      <p:pic>
        <p:nvPicPr>
          <p:cNvPr id="25" name="Рисунок 24" descr="CONTEN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305009"/>
            <a:ext cx="1669155" cy="1841691"/>
          </a:xfrm>
          <a:prstGeom prst="rect">
            <a:avLst/>
          </a:prstGeom>
        </p:spPr>
      </p:pic>
      <p:pic>
        <p:nvPicPr>
          <p:cNvPr id="7170" name="Picture 2" descr="C:\Users\Люда\Desktop\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75475"/>
            <a:ext cx="1883618" cy="188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1584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Технологии обучения здоровому образу жизни</a:t>
            </a:r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: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Утренняя гимнастика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 </a:t>
            </a:r>
            <a:endParaRPr lang="ru-RU" sz="20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9218" name="Picture 2" descr="C:\Users\Люда\Desktop\детсад фото\фото дс\P10100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5" r="13089"/>
          <a:stretch/>
        </p:blipFill>
        <p:spPr bwMode="auto">
          <a:xfrm>
            <a:off x="1600783" y="2348880"/>
            <a:ext cx="5970099" cy="42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48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51520" y="476672"/>
            <a:ext cx="8686800" cy="24482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Технологии обучения здоровому образу жизни:</a:t>
            </a:r>
          </a:p>
          <a:p>
            <a:pPr marL="0" indent="0">
              <a:buFont typeface="Wingdings 2"/>
              <a:buNone/>
            </a:pPr>
            <a:endParaRPr lang="ru-RU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А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ктивный отдых</a:t>
            </a:r>
          </a:p>
        </p:txBody>
      </p:sp>
      <p:pic>
        <p:nvPicPr>
          <p:cNvPr id="10242" name="Picture 2" descr="C:\Users\Люда\Desktop\новый 2014\DSC001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1" t="15115" r="13460" b="3013"/>
          <a:stretch/>
        </p:blipFill>
        <p:spPr bwMode="auto">
          <a:xfrm>
            <a:off x="2133555" y="1628800"/>
            <a:ext cx="4922730" cy="484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55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868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		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8194" name="Picture 2" descr="C:\Users\Люда\Desktop\детсад фото\фото дс\P10100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9" r="17971"/>
          <a:stretch/>
        </p:blipFill>
        <p:spPr bwMode="auto">
          <a:xfrm>
            <a:off x="1259632" y="1700808"/>
            <a:ext cx="5729891" cy="462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11660" y="433547"/>
            <a:ext cx="8686800" cy="1483285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Технологии обучения здоровому образу жизни:</a:t>
            </a:r>
          </a:p>
          <a:p>
            <a:pPr marL="0" indent="0">
              <a:buFont typeface="Wingdings 2"/>
              <a:buNone/>
            </a:pPr>
            <a:endParaRPr lang="ru-RU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Физкультурные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350898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70836" y="548680"/>
            <a:ext cx="8686800" cy="3312367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>
                <a:solidFill>
                  <a:schemeClr val="tx1"/>
                </a:solidFill>
                <a:latin typeface="Georgia" pitchFamily="18" charset="0"/>
              </a:rPr>
              <a:t>Коррекционные технологии: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r>
              <a:rPr lang="ru-RU" sz="2600" dirty="0" err="1">
                <a:solidFill>
                  <a:schemeClr val="tx1"/>
                </a:solidFill>
                <a:latin typeface="Georgia" pitchFamily="18" charset="0"/>
              </a:rPr>
              <a:t>Сказкотерапия</a:t>
            </a:r>
            <a:endParaRPr lang="ru-RU" sz="2600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11267" name="Picture 3" descr="C:\Users\Люда\Desktop\детсад фото\фото дс\DSC0014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40837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Люда\Desktop\1327144713_oiuj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98" y="2060848"/>
            <a:ext cx="3712138" cy="423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52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50060"/>
            <a:ext cx="7776864" cy="45272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 Семья и детский сад  связаны формой преемственности, что облегчает непрерывность воспитания и обучения детей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 Применение в работе </a:t>
            </a:r>
            <a:r>
              <a:rPr lang="ru-RU" sz="2000" dirty="0" err="1">
                <a:solidFill>
                  <a:schemeClr val="tx1"/>
                </a:solidFill>
                <a:latin typeface="Georgia" pitchFamily="18" charset="0"/>
              </a:rPr>
              <a:t>здоровьесберегающих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 педагогических технологий повышает результативность </a:t>
            </a:r>
            <a:r>
              <a:rPr lang="ru-RU" sz="2000" dirty="0" err="1" smtClean="0">
                <a:solidFill>
                  <a:schemeClr val="tx1"/>
                </a:solidFill>
                <a:latin typeface="Georgia" pitchFamily="18" charset="0"/>
              </a:rPr>
              <a:t>воспитательно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– образовательного 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процесса, формирует у педагогов и родителей ценностные ориентации, направленные на сохранение и укрепление здоровья воспитанников, а у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ребёнка – стойкую 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мотивацию на здоровый образ жизни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	 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Таким образом, каждая из рассмотренных технологий имеет оздоровительную направленность, а используемая в комплексе </a:t>
            </a:r>
            <a:r>
              <a:rPr lang="ru-RU" sz="2000" dirty="0" err="1">
                <a:solidFill>
                  <a:schemeClr val="tx1"/>
                </a:solidFill>
                <a:latin typeface="Georgia" pitchFamily="18" charset="0"/>
              </a:rPr>
              <a:t>здоровьесберегающая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 деятельность в итоге формирует у ребёнка привычку к здоровому образу жизни.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127" y="41476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Georgia" pitchFamily="18" charset="0"/>
                <a:ea typeface="+mj-ea"/>
                <a:cs typeface="+mj-cs"/>
              </a:rPr>
              <a:t>Гимнастика, физические упражнения, ходьба должны прочно войти </a:t>
            </a:r>
            <a:endParaRPr lang="ru-RU" sz="1600" dirty="0" smtClean="0">
              <a:latin typeface="Georgia" pitchFamily="18" charset="0"/>
              <a:ea typeface="+mj-ea"/>
              <a:cs typeface="+mj-cs"/>
            </a:endParaRPr>
          </a:p>
          <a:p>
            <a:pPr algn="r"/>
            <a:r>
              <a:rPr lang="ru-RU" sz="1600" dirty="0" smtClean="0">
                <a:latin typeface="Georgia" pitchFamily="18" charset="0"/>
                <a:ea typeface="+mj-ea"/>
                <a:cs typeface="+mj-cs"/>
              </a:rPr>
              <a:t>в </a:t>
            </a:r>
            <a:r>
              <a:rPr lang="ru-RU" sz="1600" dirty="0">
                <a:latin typeface="Georgia" pitchFamily="18" charset="0"/>
                <a:ea typeface="+mj-ea"/>
                <a:cs typeface="+mj-cs"/>
              </a:rPr>
              <a:t>повседневный быт каждого, кто хочет сохранить работоспособность, </a:t>
            </a:r>
            <a:endParaRPr lang="ru-RU" sz="1600" dirty="0" smtClean="0">
              <a:latin typeface="Georgia" pitchFamily="18" charset="0"/>
              <a:ea typeface="+mj-ea"/>
              <a:cs typeface="+mj-cs"/>
            </a:endParaRPr>
          </a:p>
          <a:p>
            <a:pPr algn="r"/>
            <a:r>
              <a:rPr lang="ru-RU" sz="1600" dirty="0" smtClean="0">
                <a:latin typeface="Georgia" pitchFamily="18" charset="0"/>
                <a:ea typeface="+mj-ea"/>
                <a:cs typeface="+mj-cs"/>
              </a:rPr>
              <a:t>здоровье</a:t>
            </a:r>
            <a:r>
              <a:rPr lang="ru-RU" sz="1600" dirty="0">
                <a:latin typeface="Georgia" pitchFamily="18" charset="0"/>
                <a:ea typeface="+mj-ea"/>
                <a:cs typeface="+mj-cs"/>
              </a:rPr>
              <a:t>, полноценную и радостную жизнь. </a:t>
            </a:r>
            <a:endParaRPr lang="ru-RU" sz="1600" dirty="0" smtClean="0">
              <a:latin typeface="Georgia" pitchFamily="18" charset="0"/>
              <a:ea typeface="+mj-ea"/>
              <a:cs typeface="+mj-cs"/>
            </a:endParaRPr>
          </a:p>
          <a:p>
            <a:pPr algn="r"/>
            <a:r>
              <a:rPr lang="ru-RU" sz="1600" dirty="0" smtClean="0">
                <a:latin typeface="Georgia" pitchFamily="18" charset="0"/>
                <a:ea typeface="+mj-ea"/>
                <a:cs typeface="+mj-cs"/>
              </a:rPr>
              <a:t>Гиппократ</a:t>
            </a:r>
            <a:endParaRPr lang="ru-RU" sz="1600" dirty="0"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3327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79369" y="188640"/>
            <a:ext cx="868680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31" name="Picture 7" descr="http://pozdravka.com/_ph/28/57881958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61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371928" cy="1295400"/>
          </a:xfrm>
        </p:spPr>
        <p:txBody>
          <a:bodyPr>
            <a:noAutofit/>
          </a:bodyPr>
          <a:lstStyle/>
          <a:p>
            <a:pPr algn="r"/>
            <a:r>
              <a:rPr lang="ru-RU" sz="1600" cap="none" dirty="0" smtClean="0">
                <a:solidFill>
                  <a:schemeClr val="tx1"/>
                </a:solidFill>
                <a:effectLst/>
                <a:latin typeface="Georgia" pitchFamily="18" charset="0"/>
              </a:rPr>
              <a:t>Забота о здоровье - это важный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силы.</a:t>
            </a:r>
            <a:br>
              <a:rPr lang="ru-RU" sz="1600" cap="none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cap="none" dirty="0" smtClean="0">
                <a:solidFill>
                  <a:schemeClr val="tx1"/>
                </a:solidFill>
                <a:effectLst/>
                <a:latin typeface="Georgia" pitchFamily="18" charset="0"/>
              </a:rPr>
              <a:t>В.А. Сухомлинский.</a:t>
            </a:r>
            <a:br>
              <a:rPr lang="ru-RU" sz="1600" cap="none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endParaRPr lang="ru-RU" sz="1600" cap="none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53038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Georgia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Дошкольный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возраст является решающим в формировании фундамента физического и психического здоровья. До 7 лет человек проходит огромный путь развития, неповторяемый на протяжении последующей жизни. Именно в этот период идёт интенсивное развитие органов и становление функциональных систем организма, закладываются основные черты личности, формируется характер, отношение к себе и окружающим. Очень важно именно на этом этапе сформировать у детей базу знаний и практических навыков здорового образа жизни, осознанную потребность в систематических занятиях физической культурой и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спортом.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Существуют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разнообразные формы и виды деятельности, направленные на сохранение и укрепление здоровья воспитанников. Их комплекс получил в настоящее время общее название «</a:t>
            </a:r>
            <a:r>
              <a:rPr lang="ru-RU" b="1" dirty="0" err="1">
                <a:solidFill>
                  <a:schemeClr val="tx1"/>
                </a:solidFill>
                <a:latin typeface="Georgia" pitchFamily="18" charset="0"/>
              </a:rPr>
              <a:t>здоровьесберегающие</a:t>
            </a: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 технологии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895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r"/>
            <a:r>
              <a:rPr lang="ru-RU" sz="1600" cap="none" dirty="0" smtClean="0">
                <a:solidFill>
                  <a:schemeClr val="tx1"/>
                </a:solidFill>
                <a:effectLst/>
                <a:latin typeface="Georgia" pitchFamily="18" charset="0"/>
              </a:rPr>
              <a:t>Здоровье - это состояние полного физического, психического и социального благополучия, а не просто отсутствие болезней или физических дефектов.</a:t>
            </a:r>
            <a:br>
              <a:rPr lang="ru-RU" sz="1600" cap="none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cap="none" dirty="0" smtClean="0">
                <a:solidFill>
                  <a:schemeClr val="tx1"/>
                </a:solidFill>
                <a:effectLst/>
                <a:latin typeface="Georgia" pitchFamily="18" charset="0"/>
              </a:rPr>
              <a:t>Всемирная организация здравоохранения.</a:t>
            </a:r>
            <a:endParaRPr lang="ru-RU" sz="1600" cap="none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Georgia" pitchFamily="18" charset="0"/>
              </a:rPr>
              <a:t>	</a:t>
            </a:r>
            <a:r>
              <a:rPr lang="ru-RU" sz="2200" dirty="0" smtClean="0">
                <a:solidFill>
                  <a:schemeClr val="tx1"/>
                </a:solidFill>
                <a:latin typeface="Georgia" pitchFamily="18" charset="0"/>
              </a:rPr>
              <a:t>Главное </a:t>
            </a:r>
            <a:r>
              <a:rPr lang="ru-RU" sz="2200" dirty="0">
                <a:solidFill>
                  <a:schemeClr val="tx1"/>
                </a:solidFill>
                <a:latin typeface="Georgia" pitchFamily="18" charset="0"/>
              </a:rPr>
              <a:t>назначение таких новых технологий – объединить педагогов, психологов, медиков, родителей и самое главное – самих детей на сохранение, укрепление и развитие здоровья. </a:t>
            </a:r>
            <a:endParaRPr lang="ru-RU" sz="22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sz="2200" dirty="0" err="1" smtClean="0">
                <a:solidFill>
                  <a:schemeClr val="tx1"/>
                </a:solidFill>
                <a:latin typeface="Georgia" pitchFamily="18" charset="0"/>
              </a:rPr>
              <a:t>Здоровьесберегающая</a:t>
            </a:r>
            <a:r>
              <a:rPr lang="ru-RU" sz="22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Georgia" pitchFamily="18" charset="0"/>
              </a:rPr>
              <a:t>технология – это целостная система </a:t>
            </a:r>
            <a:r>
              <a:rPr lang="ru-RU" sz="2200" dirty="0" err="1" smtClean="0">
                <a:solidFill>
                  <a:schemeClr val="tx1"/>
                </a:solidFill>
                <a:latin typeface="Georgia" pitchFamily="18" charset="0"/>
              </a:rPr>
              <a:t>воспитательно</a:t>
            </a:r>
            <a:r>
              <a:rPr lang="ru-RU" sz="2200" dirty="0" smtClean="0">
                <a:solidFill>
                  <a:schemeClr val="tx1"/>
                </a:solidFill>
                <a:latin typeface="Georgia" pitchFamily="18" charset="0"/>
              </a:rPr>
              <a:t> – оздоровительных, </a:t>
            </a:r>
            <a:r>
              <a:rPr lang="ru-RU" sz="2200" dirty="0">
                <a:solidFill>
                  <a:schemeClr val="tx1"/>
                </a:solidFill>
                <a:latin typeface="Georgia" pitchFamily="18" charset="0"/>
              </a:rPr>
              <a:t>коррекционных и профилактических мероприятий, которые осуществляются в процессе взаимодействия ребёнка и педагога, ребёнка и родителей, ребёнка и доктора.</a:t>
            </a:r>
          </a:p>
        </p:txBody>
      </p:sp>
    </p:spTree>
    <p:extLst>
      <p:ext uri="{BB962C8B-B14F-4D97-AF65-F5344CB8AC3E}">
        <p14:creationId xmlns:p14="http://schemas.microsoft.com/office/powerpoint/2010/main" val="1714834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686800" cy="6120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Цель </a:t>
            </a:r>
            <a:r>
              <a:rPr lang="ru-RU" sz="2000" b="1" dirty="0" err="1">
                <a:solidFill>
                  <a:schemeClr val="tx1"/>
                </a:solidFill>
                <a:latin typeface="Georgia" pitchFamily="18" charset="0"/>
              </a:rPr>
              <a:t>здоровьесберегающих</a:t>
            </a: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 образовательных </a:t>
            </a:r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технологий: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- обеспечить дошкольнику возможность сохранения здоровья,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- сформировать у него необходимые знания, умения и навыки по здоровому образу жизни,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- научить использовать полученные знания в повседневной жизни.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sz="2000" dirty="0" err="1" smtClean="0">
                <a:solidFill>
                  <a:schemeClr val="tx1"/>
                </a:solidFill>
                <a:latin typeface="Georgia" pitchFamily="18" charset="0"/>
              </a:rPr>
              <a:t>Здоровьесберегающие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педагогические технологии применяются в различных видах деятельности и представлены как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	1. Технологии сохранения и стимулирования здоровья;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	2. Технологии 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обучения ЗОЖ;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	3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Коррекционные 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технологии.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80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15819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</a:rPr>
              <a:t>Технологии сохранения и стимулирования здоровья: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Ритмопластика</a:t>
            </a:r>
            <a:r>
              <a:rPr lang="ru-RU" sz="2400" dirty="0">
                <a:latin typeface="Georgia" pitchFamily="18" charset="0"/>
              </a:rPr>
              <a:t> </a:t>
            </a:r>
          </a:p>
          <a:p>
            <a:endParaRPr lang="ru-RU" sz="20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Люда\Desktop\детсад фото\фото дс\P1010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24898"/>
            <a:ext cx="5905103" cy="44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47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11722"/>
            <a:ext cx="8686800" cy="10827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Динамические паузы</a:t>
            </a:r>
            <a:r>
              <a:rPr lang="ru-RU" sz="2400" dirty="0">
                <a:latin typeface="Georgia" pitchFamily="18" charset="0"/>
              </a:rPr>
              <a:t> </a:t>
            </a:r>
          </a:p>
          <a:p>
            <a:endParaRPr lang="ru-RU" sz="2400" dirty="0">
              <a:latin typeface="Georgia" pitchFamily="18" charset="0"/>
            </a:endParaRPr>
          </a:p>
        </p:txBody>
      </p:sp>
      <p:pic>
        <p:nvPicPr>
          <p:cNvPr id="2050" name="Picture 2" descr="C:\Users\Люда\Desktop\детсад фото\фото дс\P1010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121127" cy="459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765" y="51732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Технологии сохранения и стимулирования здоровья:</a:t>
            </a:r>
          </a:p>
        </p:txBody>
      </p:sp>
    </p:spTree>
    <p:extLst>
      <p:ext uri="{BB962C8B-B14F-4D97-AF65-F5344CB8AC3E}">
        <p14:creationId xmlns:p14="http://schemas.microsoft.com/office/powerpoint/2010/main" val="4267662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833" y="1052736"/>
            <a:ext cx="8686800" cy="93873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Подвижные и спортивные игры</a:t>
            </a:r>
            <a:r>
              <a:rPr lang="ru-RU" sz="2400" dirty="0">
                <a:latin typeface="Georgia" pitchFamily="18" charset="0"/>
              </a:rPr>
              <a:t> </a:t>
            </a:r>
          </a:p>
          <a:p>
            <a:endParaRPr lang="ru-RU" sz="24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765" y="51732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Технологии сохранения и стимулирования здоровья:</a:t>
            </a:r>
          </a:p>
        </p:txBody>
      </p:sp>
      <p:pic>
        <p:nvPicPr>
          <p:cNvPr id="3074" name="Picture 2" descr="C:\Users\Люда\Desktop\детсад фото\фото дс\P1010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77" y="1700807"/>
            <a:ext cx="6408712" cy="480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46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765" y="1196752"/>
            <a:ext cx="8686800" cy="650702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Пальчиковая гимнастика</a:t>
            </a:r>
            <a:r>
              <a:rPr lang="ru-RU" sz="2400" dirty="0">
                <a:latin typeface="Georgia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765" y="51732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Технологии сохранения и стимулирования здоровья:</a:t>
            </a:r>
          </a:p>
        </p:txBody>
      </p:sp>
      <p:pic>
        <p:nvPicPr>
          <p:cNvPr id="4098" name="Picture 2" descr="C:\Users\Люда\Desktop\детсад фото\фото дс\DSC001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0" b="14590"/>
          <a:stretch/>
        </p:blipFill>
        <p:spPr bwMode="auto">
          <a:xfrm>
            <a:off x="1156443" y="2060848"/>
            <a:ext cx="6747579" cy="387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750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833" y="1196752"/>
            <a:ext cx="8686800" cy="1226766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Дыхательная 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гимнастика </a:t>
            </a:r>
          </a:p>
          <a:p>
            <a:r>
              <a:rPr lang="ru-RU" sz="2400" dirty="0">
                <a:solidFill>
                  <a:schemeClr val="tx1"/>
                </a:solidFill>
                <a:latin typeface="Georgia" pitchFamily="18" charset="0"/>
              </a:rPr>
              <a:t>Бодрящая гимнастика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7765" y="51732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Технологии сохранения и стимулирования здоровья:</a:t>
            </a:r>
          </a:p>
        </p:txBody>
      </p:sp>
      <p:pic>
        <p:nvPicPr>
          <p:cNvPr id="5122" name="Picture 2" descr="C:\Users\Люда\Desktop\детсад фото\фото дс\P10100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 t="10808" r="12057" b="5522"/>
          <a:stretch/>
        </p:blipFill>
        <p:spPr bwMode="auto">
          <a:xfrm>
            <a:off x="1611667" y="2132856"/>
            <a:ext cx="5837129" cy="438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07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abd91ae50cec430d278135098b5455741bc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ablon_notebook2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shablon_notebook2</Template>
  <TotalTime>422</TotalTime>
  <Words>1285</Words>
  <Application>Microsoft Office PowerPoint</Application>
  <PresentationFormat>Экран (4:3)</PresentationFormat>
  <Paragraphs>101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shablon_notebook2</vt:lpstr>
      <vt:lpstr>«Здоровьесберегающие технологии в работе с детьми  дошкольного возраста».</vt:lpstr>
      <vt:lpstr>Забота о здоровье - это важный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силы. В.А. Сухомлинский. </vt:lpstr>
      <vt:lpstr>Здоровье - это состояние полного физического, психического и социального благополучия, а не просто отсутствие болезней или физических дефектов. Всемирная организация здравоохранения.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</dc:creator>
  <cp:lastModifiedBy>Люда</cp:lastModifiedBy>
  <cp:revision>28</cp:revision>
  <dcterms:created xsi:type="dcterms:W3CDTF">2014-01-28T13:02:30Z</dcterms:created>
  <dcterms:modified xsi:type="dcterms:W3CDTF">2014-01-31T01:49:05Z</dcterms:modified>
</cp:coreProperties>
</file>